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427" r:id="rId2"/>
    <p:sldId id="428" r:id="rId3"/>
    <p:sldId id="429" r:id="rId4"/>
    <p:sldId id="430" r:id="rId5"/>
    <p:sldId id="282" r:id="rId6"/>
    <p:sldId id="283" r:id="rId7"/>
    <p:sldId id="284" r:id="rId8"/>
    <p:sldId id="285" r:id="rId9"/>
    <p:sldId id="286" r:id="rId10"/>
    <p:sldId id="327" r:id="rId11"/>
    <p:sldId id="288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31" r:id="rId22"/>
    <p:sldId id="297" r:id="rId23"/>
    <p:sldId id="298" r:id="rId24"/>
    <p:sldId id="330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29" r:id="rId36"/>
    <p:sldId id="309" r:id="rId37"/>
    <p:sldId id="310" r:id="rId38"/>
    <p:sldId id="312" r:id="rId39"/>
    <p:sldId id="318" r:id="rId40"/>
    <p:sldId id="313" r:id="rId41"/>
    <p:sldId id="314" r:id="rId42"/>
    <p:sldId id="424" r:id="rId43"/>
    <p:sldId id="431" r:id="rId44"/>
    <p:sldId id="43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5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5847-BAEA-4DD4-9097-F36BAFBA528A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C21E-CD68-409A-A962-63FA87B0E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PART II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rtho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25290" y="215265"/>
            <a:ext cx="7965440" cy="6439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145" y="2667000"/>
            <a:ext cx="3258820" cy="1447800"/>
          </a:xfrm>
        </p:spPr>
        <p:txBody>
          <a:bodyPr>
            <a:normAutofit/>
          </a:bodyPr>
          <a:lstStyle/>
          <a:p>
            <a:r>
              <a:rPr lang="en-GB" sz="2400" b="1" dirty="0"/>
              <a:t>GRAPH SHOWING PHASES OF TOOTH MOVEMEN</a:t>
            </a:r>
            <a:r>
              <a:rPr lang="en-GB" sz="2400" dirty="0"/>
              <a:t>T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THEORIES OF TOOTH MOVEMENT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 of movement of a tooth by an orthodontic force is a subject of on going research for decades.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theories has been  put forward to explain the same the theories that are accepted and have stood the rest of time are: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tension theory by Schwarz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flow theory by Bien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bending piezoelectric theory</a:t>
            </a:r>
            <a:r>
              <a:rPr lang="en-GB" sz="2400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PRESSURE TENSION THEORY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Oppenheim in 1911 was the first person to study the tissue changes in the bone incident to orthodontic tooth movement.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Schwarz(1932) is said to be the author of this theory.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schwarz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whenever a tooth is subjected to  orthodontic force, it results in area of pressure and tension.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1" y="803275"/>
            <a:ext cx="10744199" cy="338772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of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periodontium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direction of tooth movement is under pressure while area of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periodontium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opposite the tooth movement is under tension.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him, the areas of pressure show bone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while area of tension show bone deposition.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FLUID DYNAMIC THEORY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theory is called blood flow theory as proposed by Bien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this theory, tooth movement occur as a result of alterations in fluid dynamics in the periodontal ligament.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periodontal ligament occupies the periodontal space which is confined between two hard tissue namely the tooth and alveolar socket.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1" y="803275"/>
            <a:ext cx="9905999" cy="422592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confined space and the passage of fluid in and out of this space is limited.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 of the periodontal ligament thus create a unique hydrodynamic condition resembling a hydraulic mechanism and a shock absorber.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force applied is of short duration such as during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mastication,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fluid in the periodontal space is replenished as soon as the force is removed.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533400"/>
            <a:ext cx="98298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the force of great magnitude and duration is applied such as during orthodontic tooth movement 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intrestitial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in periodontal space gets squeezed out and moves toward the apex and cervical margins and results in decreased tooth movement.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‘ squeeze film effect’ by BEIN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suggest that there is an alterations in the chemical environment at the site Of the vascular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due to decreased oxygen level in the compressed areas as compared to the tension side.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1" y="990600"/>
            <a:ext cx="11049000" cy="2209800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these aneurysms and vascular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blood gases to escape in to the interstitial fluid thereby creating a favourable local environment for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BONE BENDING AND PEIZOELECTRIC THEORIES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04800"/>
            <a:ext cx="6281873" cy="574700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century ago, Farrar (1876) first noted deformation or bending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interseptal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alveolar walls.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the first to suggest that bone bending maybe a possible mechanism for bringing about tooth movement.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Piezoelectricity is a phenomenon observed in many crystalline materials in which a deformation of the crystal structure produces a flow of electric current as result of displacement of electrons from one part of crystal lattice to the other.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1" y="803275"/>
            <a:ext cx="10820400" cy="52482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electric current is generated when bone is mechanically deformed 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sources of the electric current are: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latin typeface="Akenaten" pitchFamily="2" charset="0"/>
                <a:cs typeface="Times New Roman" panose="02020603050405020304" pitchFamily="18" charset="0"/>
              </a:rPr>
              <a:t>Collagen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bone, collagen exists in a crystallized state and can thus be a source of piezoelectricity when deformed.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latin typeface="Akenaten" pitchFamily="2" charset="0"/>
                <a:cs typeface="Times New Roman" panose="02020603050405020304" pitchFamily="18" charset="0"/>
              </a:rPr>
              <a:t>Hydroxyapatite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It is also is crystalline in form and therefore can produce electricity when deformed.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latin typeface="Akenaten" pitchFamily="2" charset="0"/>
                <a:cs typeface="Times New Roman" panose="02020603050405020304" pitchFamily="18" charset="0"/>
              </a:rPr>
              <a:t>Collagen   </a:t>
            </a:r>
            <a:r>
              <a:rPr lang="en-GB" sz="2800" dirty="0" err="1">
                <a:latin typeface="Akenaten" pitchFamily="2" charset="0"/>
                <a:cs typeface="Times New Roman" panose="02020603050405020304" pitchFamily="18" charset="0"/>
              </a:rPr>
              <a:t>hydroxyapatite</a:t>
            </a:r>
            <a:r>
              <a:rPr lang="en-GB" sz="2800" dirty="0">
                <a:latin typeface="Akenaten" pitchFamily="2" charset="0"/>
                <a:cs typeface="Times New Roman" panose="02020603050405020304" pitchFamily="18" charset="0"/>
              </a:rPr>
              <a:t>   interface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junction between  the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hydroxyapatite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crystals when bent can be a source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piezoelectricity.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None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2343" y="381001"/>
            <a:ext cx="998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9616" y="3068960"/>
            <a:ext cx="7975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TITLE OF THE </a:t>
            </a:r>
            <a:r>
              <a:rPr lang="en-US" sz="28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800" dirty="0" smtClean="0">
                <a:latin typeface="Book Antiqua" panose="02040602050305030304" pitchFamily="18" charset="0"/>
              </a:rPr>
              <a:t>BIOLOGY OF TOOTH MOVEMENT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86" y="5360158"/>
            <a:ext cx="1139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ORTHODONTICS AND DENTOFACIAL ORTHOPAEDICS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85782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762000"/>
            <a:ext cx="10515600" cy="5248275"/>
          </a:xfrm>
        </p:spPr>
        <p:txBody>
          <a:bodyPr/>
          <a:lstStyle/>
          <a:p>
            <a:pPr marL="457200" indent="-45720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mucopolysaccharide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fraction the ground substance although not crystalline may also possess the ability to generate electric current when deformed.</a:t>
            </a:r>
          </a:p>
          <a:p>
            <a:pPr marL="0" indent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crystal structure is deformed, electrons migrate from one location to another resulting in an electric charge.</a:t>
            </a:r>
          </a:p>
          <a:p>
            <a:pPr marL="0" indent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 force is  maintained ,the crystal structure is stable and no further electric effect is observed.</a:t>
            </a:r>
          </a:p>
          <a:p>
            <a:pPr marL="0" indent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force is released the crystal return to their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orignal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shape and reverse flow of electrons is observed.</a:t>
            </a:r>
          </a:p>
          <a:p>
            <a:pPr marL="0" indent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MG_20200227_22541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49" r="19832" b="904"/>
          <a:stretch>
            <a:fillRect/>
          </a:stretch>
        </p:blipFill>
        <p:spPr>
          <a:xfrm rot="5400000">
            <a:off x="5904865" y="62865"/>
            <a:ext cx="6071235" cy="6454775"/>
          </a:xfrm>
          <a:prstGeom prst="round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190" y="1676400"/>
            <a:ext cx="4220210" cy="3706495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Forces on result in bending of </a:t>
            </a:r>
          </a:p>
          <a:p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adjacent bone.</a:t>
            </a:r>
          </a:p>
          <a:p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Areas of concavity in bone are associated with negative charges and evoke bone deposition.</a:t>
            </a:r>
          </a:p>
          <a:p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Areas of convexity are associated with positive charges and evoke bone </a:t>
            </a:r>
            <a:r>
              <a:rPr lang="en-GB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resorption</a:t>
            </a:r>
            <a:r>
              <a:rPr lang="en-GB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1" y="803275"/>
            <a:ext cx="11125199" cy="52482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rhythmic activity produces a constant interplay of electric signals whereas occasional application and release of force produces occasional application and release of force produces occasional electric signals.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 signals have two unusual 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Akenaten" pitchFamily="2" charset="0"/>
                <a:cs typeface="Times New Roman" panose="02020603050405020304" pitchFamily="18" charset="0"/>
              </a:rPr>
              <a:t>Quick decay rate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when a force is applied  a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is produced. This electric charge quickly died away to zero even though the force is maintained.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2090"/>
            <a:ext cx="11353800" cy="58394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force is released, electrons flow in the opposite direction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seen.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application of a force on a tooth the adjacent alveolar bone bends. area of concavity in bone are associated with positive charges and evoke bone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force is applied, compression of alveolar wall occur resulting in alveolar and 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medullary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cortical plates of bone being moved closer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manner, the bone becomes less concave and an electric signals associated with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established</a:t>
            </a:r>
            <a:r>
              <a:rPr lang="en-GB" sz="2400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ortho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729480" y="127000"/>
            <a:ext cx="7229475" cy="6520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43" y="2971800"/>
            <a:ext cx="3305557" cy="1447801"/>
          </a:xfrm>
        </p:spPr>
        <p:txBody>
          <a:bodyPr>
            <a:noAutofit/>
          </a:bodyPr>
          <a:lstStyle/>
          <a:p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SUMMARY OF OSTEOBLAST HISTOGENESIS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BONE DEPOSITION</a:t>
            </a:r>
            <a:r>
              <a:rPr lang="en-GB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152400"/>
            <a:ext cx="6281873" cy="64008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formative changes are observed on the tension side.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forerunner to the process of bone deposition ,there seems to be an increase in the number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which are bone forming cells.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ovoid cells with basophilic cytoplasm and have oval nucleus.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803275"/>
            <a:ext cx="11506200" cy="524827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osteoblasts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derived from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vascular connective tissue cells, closely associated with blood vessels.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precursor cells undergo mitosis and DNA synthesis and form the committed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progenitor cells.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bone formed passes through three stages.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osteoid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bundle bone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lamellated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bone.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bone formed by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osteoblasts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the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osteoid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lightly calcified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36220"/>
            <a:ext cx="10668000" cy="6396990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more and more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osteoid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formed the deeper layers undergo more calcification  and form the bundle bone.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bundle bone reaches a certain maturity, parts of it gets reorganized in to mature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lamellated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bone.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Osteoid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tissue, deposited on the tension side, gets calcified resulting in the formation of bone lamellae.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periodontal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fibres readapt to the new position of the tooth by proliferation of the intermediate zone.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BONE RESORPTION</a:t>
            </a:r>
            <a:r>
              <a:rPr lang="en-GB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735" y="252730"/>
            <a:ext cx="6282055" cy="5799455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brought about by cells called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multi- nucleated giant cells and may have 12 or more nuclei.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irregularly oval or club shaped with branching processed they occur in bay like depression in bone called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Howships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lacunae and have prominent mitochondria,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vacuoles.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1" y="803275"/>
            <a:ext cx="11430000" cy="5248275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are derived from: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previously present in active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from adjacent bone.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new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local macrophages of periodontal ligament.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Influx of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monocytes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from blood vessels.</a:t>
            </a:r>
          </a:p>
          <a:p>
            <a:pPr marL="342900" indent="-3429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31504" y="188640"/>
            <a:ext cx="9260115" cy="11030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67608" y="1269846"/>
          <a:ext cx="8127999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 PHYSIOLOGIC TOOTH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HISTOLOGY OF TOOTH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OPTIMUM ORTHODONTIC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+mn-lt"/>
                          <a:cs typeface="Times New Roman" panose="02020603050405020304" pitchFamily="18" charset="0"/>
                        </a:rPr>
                        <a:t>HYALINIZATION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MUST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1600" b="0" dirty="0" smtClean="0">
                          <a:latin typeface="Rockwell" panose="02060603020205020403" pitchFamily="18" charset="0"/>
                          <a:cs typeface="Times New Roman" panose="02020603050405020304" pitchFamily="18" charset="0"/>
                        </a:rPr>
                        <a:t>PHASE OF TOOTH MOVEMENT</a:t>
                      </a:r>
                      <a:endParaRPr lang="en-US" sz="16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Rockwell" panose="02060603020205020403" pitchFamily="18" charset="0"/>
                          <a:cs typeface="Times New Roman" panose="02020603050405020304" pitchFamily="18" charset="0"/>
                        </a:rPr>
                        <a:t>THEORIES OF TOOTH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1600" b="0" dirty="0" smtClean="0">
                          <a:latin typeface="Rockwell" panose="02060603020205020403" pitchFamily="18" charset="0"/>
                          <a:cs typeface="Times New Roman" panose="02020603050405020304" pitchFamily="18" charset="0"/>
                        </a:rPr>
                        <a:t>BONE DEPOSITION</a:t>
                      </a:r>
                      <a:endParaRPr lang="en-US" sz="16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Rockwell" panose="02060603020205020403" pitchFamily="18" charset="0"/>
                          <a:cs typeface="Times New Roman" panose="02020603050405020304" pitchFamily="18" charset="0"/>
                        </a:rPr>
                        <a:t>BONE RESORPTION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DESIRE TO KNOW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70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600" b="0" dirty="0" smtClean="0">
                          <a:latin typeface="Rockwell" panose="02060603020205020403" pitchFamily="18" charset="0"/>
                          <a:cs typeface="Times New Roman" panose="02020603050405020304" pitchFamily="18" charset="0"/>
                        </a:rPr>
                        <a:t>BIOCHEMICAL REACTION TO ORTHODONTIC TOOTH MOVEMENT</a:t>
                      </a:r>
                    </a:p>
                    <a:p>
                      <a:endParaRPr lang="en-US" sz="1600" b="0" dirty="0"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DESIRE TO KNOW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9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360045"/>
            <a:ext cx="11125200" cy="622808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bone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three processes occur in more or less rapid succession. They are: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Degradation of matrix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of soluble products to the extracellular fluid or blood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vasular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acids such as citric acid , and lactic acid and hydrogen ions are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by the ruffle border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which increase the solubility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hydroxyapatite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to decalcification.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 , the breakdown products of bone are transported to the extracellular fluid and the blood  vascular  system.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3498979" cy="2456442"/>
          </a:xfrm>
        </p:spPr>
        <p:txBody>
          <a:bodyPr>
            <a:normAutofit/>
          </a:bodyPr>
          <a:lstStyle/>
          <a:p>
            <a:r>
              <a:rPr lang="en-GB" sz="3200" b="1" dirty="0"/>
              <a:t>Biochemical Reaction To Orthodontic Tooth Movement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597614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force is applied on a tooth, it results in a number of biophysical events such as compression of periodontal ligament, bone deformation and tissue injury.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biophysical events in turn lead to certain biochemical reaction at a cellular level which bring about bone remodelling.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1" y="803275"/>
            <a:ext cx="10744199" cy="52482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a process of transduction occur where mechanical energy is converted in to cellular response.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deformation and compression of the periodontal ligament leads to the release of some extra cellular signalling molecules called first messengers.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hormones such as PTH, local chemical mediators such as prostaglandins 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transmittors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such as substances P and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vasoactive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intestinal polypeptide (VIP).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1" y="803275"/>
            <a:ext cx="11048999" cy="52482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messenger bind to receptors present on the cells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target cells and initiates a process of intra cellular signalling.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intra cellular signalling results in formation of second messengers , which include cyclic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cyclic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calcium.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second mess3ngers inside the cells is believed to initiate formation of bone cells namely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osteoblasts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are responsible for bone remodelling.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803275"/>
            <a:ext cx="11049000" cy="52482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biologic pathway for orthodontic tooth movement has been suggested by some workers.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Hydrolytic enzymes are released which activate enzymes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collagenase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that contributes to bone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ortho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263" b="9288"/>
          <a:stretch>
            <a:fillRect/>
          </a:stretch>
        </p:blipFill>
        <p:spPr>
          <a:xfrm>
            <a:off x="3837305" y="189865"/>
            <a:ext cx="8348345" cy="65455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14600"/>
            <a:ext cx="3350895" cy="1754505"/>
          </a:xfrm>
        </p:spPr>
        <p:txBody>
          <a:bodyPr>
            <a:normAutofit/>
          </a:bodyPr>
          <a:lstStyle/>
          <a:p>
            <a:pPr algn="ctr"/>
            <a:r>
              <a:rPr lang="en-IN" altLang="en-US" sz="3200" b="1" dirty="0"/>
              <a:t>  </a:t>
            </a:r>
            <a:r>
              <a:rPr lang="en-US" sz="3200" b="1" dirty="0"/>
              <a:t>SUMMARY OF                               </a:t>
            </a:r>
            <a:r>
              <a:rPr lang="en-IN" altLang="en-US" sz="3200" b="1" dirty="0"/>
              <a:t>BIO</a:t>
            </a:r>
            <a:r>
              <a:rPr lang="en-US" sz="3200" b="1" dirty="0"/>
              <a:t>CHEMICAL  REACTIONS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Cellular events that regulates c AMP production –Second messenger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messenger alter the cell activity by acting through the plasma membrane.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of second messenger is regulated by stimulatory and inhibitory receptors.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85801" y="803275"/>
            <a:ext cx="10744199" cy="5248275"/>
          </a:xfrm>
        </p:spPr>
        <p:txBody>
          <a:bodyPr/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intra membranous component that have been shown to mediate to effect of the extracellular stimuli are believed to be calcium ions and cell membrane bound enzymes.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the receptors (Rs &amp;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)with their respective proteins causes stimulation or inhibition of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adenylate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 production that help form c AMP from ATP.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shown that there is an increased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in alveolar bone extracts of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orthodontically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treated cats compared to control samples.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Role of </a:t>
            </a:r>
            <a:r>
              <a:rPr lang="en-GB" sz="3200" b="1" dirty="0" err="1"/>
              <a:t>arachidonic</a:t>
            </a:r>
            <a:r>
              <a:rPr lang="en-GB" sz="3200" b="1" dirty="0"/>
              <a:t>  acid pathway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735" y="236855"/>
            <a:ext cx="6282055" cy="639254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acting on cell membrane causes release of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arachidonic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which is released from the phospholipids of the cell membrane by activation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phospolipase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arachidonic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is metabolized by two pathways namely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cyclo-oxygenase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lypo-oxygenase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pathways.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cyclo-oxygenase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produces prostaglandins while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lypo-oxygenase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pathways produces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leukotrienes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hydroxyeicosatetraenoic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acids (HETES).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products of both the pathways are important mediators of mechanical stress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1" y="803275"/>
            <a:ext cx="10515599" cy="414972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oxygenase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produces prostaglandins while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lypo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pathways produces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leukotrienes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hydroxyeicosatetraenoic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acids (HETES).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products of both the pathways are important mediators of mechanical stress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200" b="1" dirty="0"/>
              <a:t>CONTENTS</a:t>
            </a:r>
            <a:r>
              <a:rPr lang="en-US" sz="32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803186"/>
            <a:ext cx="6599720" cy="5248622"/>
          </a:xfrm>
        </p:spPr>
        <p:txBody>
          <a:bodyPr>
            <a:normAutofit fontScale="52500" lnSpcReduction="20000"/>
          </a:bodyPr>
          <a:lstStyle/>
          <a:p>
            <a:pPr marL="0" indent="0" algn="l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PHYSIOLOGIC TOOTH MOVEMENT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 OF TOOTH MOVEMENT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ORTHODONTIC FORCE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HYALINIZATION</a:t>
            </a:r>
          </a:p>
          <a:p>
            <a:pPr marL="0" indent="0" algn="l">
              <a:buNone/>
            </a:pPr>
            <a:r>
              <a:rPr lang="en-I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  <a:endParaRPr lang="en-I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OF TOOTH MOVEMENT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OF TOOTH MOVEMENT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DEPOSITION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RESORPTION</a:t>
            </a:r>
          </a:p>
          <a:p>
            <a:pPr algn="l">
              <a:buFont typeface="Wingdings" panose="05000000000000000000" charset="0"/>
              <a:buChar char="§"/>
            </a:pPr>
            <a:r>
              <a:rPr lang="en-I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REACTION TO ORTHODONTIC TOOTH MOVEMENT</a:t>
            </a:r>
          </a:p>
          <a:p>
            <a:pPr algn="l">
              <a:buFont typeface="Wingdings" panose="05000000000000000000" charset="0"/>
              <a:buChar char="§"/>
            </a:pPr>
            <a:endParaRPr lang="en-I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charset="0"/>
              <a:buChar char="§"/>
            </a:pPr>
            <a:endParaRPr lang="en-IN" altLang="en-US" sz="2400" dirty="0">
              <a:latin typeface="Algerian" pitchFamily="82" charset="0"/>
            </a:endParaRPr>
          </a:p>
          <a:p>
            <a:pPr algn="l">
              <a:buFont typeface="Wingdings" panose="05000000000000000000" charset="0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>
                <a:latin typeface="Algerian" pitchFamily="82" charset="0"/>
              </a:rPr>
              <a:t>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8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Role of cytokines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evidence reveals the role of nervous and immune system in the regulation of bone remodelling during orthodontic tooth movement.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 force caused distortion of periodontal ligament and alveolar bone which results in dilation of periodontal ligament capillary due to release of neurotransmitters 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1" y="803275"/>
            <a:ext cx="10820399" cy="5248275"/>
          </a:xfrm>
        </p:spPr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Extra vascular migration of macrophages and lymphocytes which are responsible for the liberation of cytokines.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cells produces various cytokines which mediate inflammation.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cytokines like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interleukin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alpha and. Beta,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necrosis factor and gamma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role to play in bone remodelling.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3490-2BC1-6DEB-9CBC-FEB726AF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79177" cy="2456442"/>
          </a:xfrm>
        </p:spPr>
        <p:txBody>
          <a:bodyPr/>
          <a:lstStyle/>
          <a:p>
            <a:r>
              <a:rPr lang="en-IN" dirty="0"/>
              <a:t>Summary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5AAA66-11A0-8459-44F9-A79D3276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orthodontic treatment is based on the simple premise that whenever pressure is applied to a healthy tooth for a sufficient long duration of time, its surrounding bone remodels.</a:t>
            </a:r>
          </a:p>
          <a:p>
            <a:r>
              <a:rPr lang="en-US" dirty="0"/>
              <a:t>The most common type of movements associated with orthodontic tooth movement are—tipping, bodily movements, intrusion and extrusion. </a:t>
            </a:r>
          </a:p>
          <a:p>
            <a:r>
              <a:rPr lang="en-US" dirty="0"/>
              <a:t>Tooth movements can be broadly divided into three types: </a:t>
            </a:r>
          </a:p>
          <a:p>
            <a:pPr marL="0" indent="0">
              <a:buNone/>
            </a:pPr>
            <a:r>
              <a:rPr lang="en-US" dirty="0"/>
              <a:t>• Physiologic</a:t>
            </a:r>
          </a:p>
          <a:p>
            <a:pPr marL="0" indent="0">
              <a:buNone/>
            </a:pPr>
            <a:r>
              <a:rPr lang="en-US" dirty="0"/>
              <a:t> • Pathologic/(Pathologic migration) </a:t>
            </a:r>
          </a:p>
          <a:p>
            <a:pPr marL="0" indent="0">
              <a:buNone/>
            </a:pPr>
            <a:r>
              <a:rPr lang="en-US" dirty="0"/>
              <a:t>• Orthodontic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83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738" y="595641"/>
            <a:ext cx="8897565" cy="1560716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738" y="2424752"/>
            <a:ext cx="9025904" cy="3651504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/>
              <a:t>Textbook of Orthodontics </a:t>
            </a:r>
            <a:r>
              <a:rPr lang="en-US" sz="4600" dirty="0" smtClean="0"/>
              <a:t>– </a:t>
            </a:r>
            <a:r>
              <a:rPr lang="en-US" sz="4600" dirty="0" err="1" smtClean="0"/>
              <a:t>Gurkeerat</a:t>
            </a:r>
            <a:r>
              <a:rPr lang="en-US" sz="4600" dirty="0" smtClean="0"/>
              <a:t> Singh, </a:t>
            </a:r>
            <a:r>
              <a:rPr lang="en-US" sz="4600" dirty="0" err="1" smtClean="0"/>
              <a:t>Jaypee</a:t>
            </a:r>
            <a:r>
              <a:rPr lang="en-US" sz="4600" dirty="0" smtClean="0"/>
              <a:t> </a:t>
            </a:r>
            <a:r>
              <a:rPr lang="en-US" sz="4600" dirty="0"/>
              <a:t>Brothers; </a:t>
            </a:r>
            <a:r>
              <a:rPr lang="en-US" sz="4600" dirty="0" smtClean="0"/>
              <a:t>2</a:t>
            </a:r>
            <a:r>
              <a:rPr lang="en-US" sz="4600" baseline="30000" dirty="0" smtClean="0"/>
              <a:t>nd</a:t>
            </a:r>
            <a:r>
              <a:rPr lang="en-US" sz="4600" dirty="0" smtClean="0"/>
              <a:t> Edition </a:t>
            </a:r>
          </a:p>
          <a:p>
            <a:r>
              <a:rPr lang="en-US" sz="4600" dirty="0" smtClean="0"/>
              <a:t>Orthodontics – The Art and Science, S.I </a:t>
            </a:r>
            <a:r>
              <a:rPr lang="en-US" sz="4600" dirty="0" err="1" smtClean="0"/>
              <a:t>Bhalajhi</a:t>
            </a:r>
            <a:r>
              <a:rPr lang="en-US" sz="4600" dirty="0" smtClean="0"/>
              <a:t>, </a:t>
            </a:r>
            <a:r>
              <a:rPr lang="en-US" sz="4600" dirty="0" err="1" smtClean="0"/>
              <a:t>AryaMedi</a:t>
            </a:r>
            <a:r>
              <a:rPr lang="en-US" sz="4600" dirty="0" smtClean="0"/>
              <a:t> Publishing; 7</a:t>
            </a:r>
            <a:r>
              <a:rPr lang="en-US" sz="4600" baseline="30000" dirty="0" smtClean="0"/>
              <a:t>th</a:t>
            </a:r>
            <a:r>
              <a:rPr lang="en-US" sz="4600" dirty="0" smtClean="0"/>
              <a:t> Edition</a:t>
            </a:r>
          </a:p>
          <a:p>
            <a:r>
              <a:rPr lang="en-US" sz="4600" dirty="0" smtClean="0"/>
              <a:t>Textbook </a:t>
            </a:r>
            <a:r>
              <a:rPr lang="en-US" sz="4600" dirty="0"/>
              <a:t>of Orthodontics – Sridhar </a:t>
            </a:r>
            <a:r>
              <a:rPr lang="en-US" sz="4600" dirty="0" err="1"/>
              <a:t>Premkumar</a:t>
            </a:r>
            <a:r>
              <a:rPr lang="en-US" sz="4600" dirty="0"/>
              <a:t>, </a:t>
            </a:r>
            <a:r>
              <a:rPr lang="en-US" sz="4600" dirty="0" smtClean="0"/>
              <a:t>Elsevier; 1</a:t>
            </a:r>
            <a:r>
              <a:rPr lang="en-US" sz="4600" baseline="30000" dirty="0" smtClean="0"/>
              <a:t>st</a:t>
            </a:r>
            <a:r>
              <a:rPr lang="en-US" sz="4600" dirty="0" smtClean="0"/>
              <a:t> Edition</a:t>
            </a:r>
          </a:p>
          <a:p>
            <a:r>
              <a:rPr lang="en-US" sz="4600" dirty="0"/>
              <a:t>Orthodontics: Diagnosis and Management of Malocclusion and </a:t>
            </a:r>
            <a:r>
              <a:rPr lang="en-US" sz="4600" dirty="0" err="1"/>
              <a:t>Dentofacial</a:t>
            </a:r>
            <a:r>
              <a:rPr lang="en-US" sz="4600" dirty="0"/>
              <a:t> </a:t>
            </a:r>
            <a:r>
              <a:rPr lang="en-US" sz="4600" dirty="0" smtClean="0"/>
              <a:t>Deformities – O.P </a:t>
            </a:r>
            <a:r>
              <a:rPr lang="en-US" sz="4600" dirty="0" err="1" smtClean="0"/>
              <a:t>Kharbanda</a:t>
            </a:r>
            <a:r>
              <a:rPr lang="en-US" sz="4600" dirty="0" smtClean="0"/>
              <a:t>, Elsevier; 1</a:t>
            </a:r>
            <a:r>
              <a:rPr lang="en-US" sz="4600" baseline="30000" dirty="0" smtClean="0"/>
              <a:t>st</a:t>
            </a:r>
            <a:r>
              <a:rPr lang="en-US" sz="4600" dirty="0" smtClean="0"/>
              <a:t> Edition</a:t>
            </a:r>
            <a:endParaRPr lang="en-US" sz="46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09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19536" y="62068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 AND ANSWER SESSION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858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PHASE OF TOOTH MOVEMENT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shown that tooth movement progresses through three stages 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Burstone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categories the stages as: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phase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phase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lag phase</a:t>
            </a:r>
          </a:p>
          <a:p>
            <a:pPr marL="0" indent="0">
              <a:buNone/>
            </a:pP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PHASE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81000"/>
            <a:ext cx="6281873" cy="6172200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initial, very rapid tooth movement is observed over a short distance that then stops.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movement represents displacement of the tooth in the periodontal membrane space and probably bending of alveolar bone to certain extent.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light and heavy forces displace tooth to same extent during this initial phase of tooth movement.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Tooth movement in initial phase is between 0.4 to 0.9 mm usually occurs in a week’s time.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LAG PHASE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phase little of no tooth movement occurs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 is characterised by formation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hyalinized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tissue in the periodontal ligament, which has to be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resorbed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further tooth movement can occur.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of lag phase depends on the amount of force used to move the tooth.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light forces are used, the area of hyalinization is small and frontal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occurs.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1" y="803275"/>
            <a:ext cx="10820399" cy="422592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heavy forces are used, the area of hyalinization is large.</a:t>
            </a:r>
          </a:p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this case is rearward and longer lag period occur to eliminate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hyalinized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tissue.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lag phase usually extends for 2-3 weeks but many times be as long as 10 weeks.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lag phase depends upon a varied number of factors including the dentistry of alveolar bone, age of patient and the extent of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hyalinized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tissue.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POST LAG PHASE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lag phase, tooth movement progresses rapidly as 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hyalinized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zone is removed and bone undergone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post lag period 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osteoclast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at found over a large surface area resulting in direct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 bony surface facing the periodontal ligament.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2347</Words>
  <Application>Microsoft Office PowerPoint</Application>
  <PresentationFormat>Widescreen</PresentationFormat>
  <Paragraphs>196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Akenaten</vt:lpstr>
      <vt:lpstr>Algerian</vt:lpstr>
      <vt:lpstr>Arial</vt:lpstr>
      <vt:lpstr>Book Antiqua</vt:lpstr>
      <vt:lpstr>Calibri</vt:lpstr>
      <vt:lpstr>Calibri Light</vt:lpstr>
      <vt:lpstr>Rockwell</vt:lpstr>
      <vt:lpstr>Times New Roman</vt:lpstr>
      <vt:lpstr>Wingdings</vt:lpstr>
      <vt:lpstr>Atlas</vt:lpstr>
      <vt:lpstr>PART II</vt:lpstr>
      <vt:lpstr>PowerPoint Presentation</vt:lpstr>
      <vt:lpstr>Specific learning Objectives </vt:lpstr>
      <vt:lpstr>CONTENTS </vt:lpstr>
      <vt:lpstr>PHASE OF TOOTH MOVEMENT </vt:lpstr>
      <vt:lpstr>INITIAL PHASE</vt:lpstr>
      <vt:lpstr>LAG PHASE</vt:lpstr>
      <vt:lpstr>PowerPoint Presentation</vt:lpstr>
      <vt:lpstr>POST LAG PHASE</vt:lpstr>
      <vt:lpstr>GRAPH SHOWING PHASES OF TOOTH MOVEMENT</vt:lpstr>
      <vt:lpstr>THEORIES OF TOOTH MOVEMENT</vt:lpstr>
      <vt:lpstr>PRESSURE TENSION THEORY</vt:lpstr>
      <vt:lpstr>PowerPoint Presentation</vt:lpstr>
      <vt:lpstr>FLUID DYNAMIC THEORY</vt:lpstr>
      <vt:lpstr>PowerPoint Presentation</vt:lpstr>
      <vt:lpstr>PowerPoint Presentation</vt:lpstr>
      <vt:lpstr>PowerPoint Presentation</vt:lpstr>
      <vt:lpstr>BONE BENDING AND PEIZOELECTRIC THEORIES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OSTEOBLAST HISTOGENESIS</vt:lpstr>
      <vt:lpstr>BONE DEPOSITION </vt:lpstr>
      <vt:lpstr>PowerPoint Presentation</vt:lpstr>
      <vt:lpstr>PowerPoint Presentation</vt:lpstr>
      <vt:lpstr>BONE RESORPTION </vt:lpstr>
      <vt:lpstr>PowerPoint Presentation</vt:lpstr>
      <vt:lpstr>PowerPoint Presentation</vt:lpstr>
      <vt:lpstr>Biochemical Reaction To Orthodontic Tooth Movement</vt:lpstr>
      <vt:lpstr>PowerPoint Presentation</vt:lpstr>
      <vt:lpstr>PowerPoint Presentation</vt:lpstr>
      <vt:lpstr>PowerPoint Presentation</vt:lpstr>
      <vt:lpstr>  SUMMARY OF                               BIOCHEMICAL  REACTIONS</vt:lpstr>
      <vt:lpstr>Cellular events that regulates c AMP production –Second messenger </vt:lpstr>
      <vt:lpstr>PowerPoint Presentation</vt:lpstr>
      <vt:lpstr>Role of arachidonic  acid pathway</vt:lpstr>
      <vt:lpstr>PowerPoint Presentation</vt:lpstr>
      <vt:lpstr>Role of cytokines</vt:lpstr>
      <vt:lpstr>PowerPoint Presentation</vt:lpstr>
      <vt:lpstr>Summary 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Gaurav Agrawal</cp:lastModifiedBy>
  <cp:revision>65</cp:revision>
  <dcterms:created xsi:type="dcterms:W3CDTF">2020-02-12T04:49:00Z</dcterms:created>
  <dcterms:modified xsi:type="dcterms:W3CDTF">2022-05-30T07:40:14Z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